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  <p:sldMasterId id="2147483688" r:id="rId4"/>
  </p:sldMasterIdLst>
  <p:notesMasterIdLst>
    <p:notesMasterId r:id="rId40"/>
  </p:notesMasterIdLst>
  <p:sldIdLst>
    <p:sldId id="256" r:id="rId5"/>
    <p:sldId id="283" r:id="rId6"/>
    <p:sldId id="258" r:id="rId7"/>
    <p:sldId id="259" r:id="rId8"/>
    <p:sldId id="260" r:id="rId9"/>
    <p:sldId id="261" r:id="rId10"/>
    <p:sldId id="262" r:id="rId11"/>
    <p:sldId id="342" r:id="rId12"/>
    <p:sldId id="341" r:id="rId13"/>
    <p:sldId id="263" r:id="rId14"/>
    <p:sldId id="264" r:id="rId15"/>
    <p:sldId id="265" r:id="rId16"/>
    <p:sldId id="267" r:id="rId17"/>
    <p:sldId id="268" r:id="rId18"/>
    <p:sldId id="351" r:id="rId19"/>
    <p:sldId id="340" r:id="rId20"/>
    <p:sldId id="270" r:id="rId21"/>
    <p:sldId id="284" r:id="rId22"/>
    <p:sldId id="269" r:id="rId23"/>
    <p:sldId id="271" r:id="rId24"/>
    <p:sldId id="272" r:id="rId25"/>
    <p:sldId id="273" r:id="rId26"/>
    <p:sldId id="275" r:id="rId27"/>
    <p:sldId id="266" r:id="rId28"/>
    <p:sldId id="276" r:id="rId29"/>
    <p:sldId id="277" r:id="rId30"/>
    <p:sldId id="343" r:id="rId31"/>
    <p:sldId id="344" r:id="rId32"/>
    <p:sldId id="345" r:id="rId33"/>
    <p:sldId id="346" r:id="rId34"/>
    <p:sldId id="348" r:id="rId35"/>
    <p:sldId id="349" r:id="rId36"/>
    <p:sldId id="350" r:id="rId37"/>
    <p:sldId id="347" r:id="rId38"/>
    <p:sldId id="339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orbel" panose="020B05030202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342"/>
            <p14:sldId id="341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351"/>
            <p14:sldId id="340"/>
            <p14:sldId id="270"/>
            <p14:sldId id="284"/>
            <p14:sldId id="269"/>
            <p14:sldId id="271"/>
            <p14:sldId id="272"/>
            <p14:sldId id="273"/>
            <p14:sldId id="275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  <p14:sldId id="343"/>
            <p14:sldId id="344"/>
            <p14:sldId id="345"/>
            <p14:sldId id="346"/>
            <p14:sldId id="348"/>
            <p14:sldId id="349"/>
            <p14:sldId id="350"/>
            <p14:sldId id="347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595" autoAdjust="0"/>
  </p:normalViewPr>
  <p:slideViewPr>
    <p:cSldViewPr snapToGrid="0">
      <p:cViewPr varScale="1">
        <p:scale>
          <a:sx n="102" d="100"/>
          <a:sy n="102" d="100"/>
        </p:scale>
        <p:origin x="144" y="150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447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8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999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98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709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447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655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1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620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238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0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26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1541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32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21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hyperlink" Target="https://github.com/SPARC-Auburn/MATILDA-Base" TargetMode="External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SPARC-Auburn/MATILDA-Ar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esla-Coi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HA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Lab-Assistant-I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October 30th,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Opelika HS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Help mentor a local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Times: TWR: 3:30-6:30pm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3" name="Google Shape;373;p50">
            <a:extLst>
              <a:ext uri="{FF2B5EF4-FFF2-40B4-BE49-F238E27FC236}">
                <a16:creationId xmlns:a16="http://schemas.microsoft.com/office/drawing/2014/main" id="{1D4CBB2B-D736-45E9-B769-FEEED5640A59}"/>
              </a:ext>
            </a:extLst>
          </p:cNvPr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Question of the day: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lang="en-US" sz="6000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goals for E-Day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srgbClr val="DD5515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 – 5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Languages: C++,C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Gitlab: ask team lead for access</a:t>
            </a:r>
            <a:endParaRPr lang="en-US"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indent="-137159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ts val="1600"/>
              <a:buFont typeface="Corbel"/>
              <a:buChar char="•"/>
            </a:pP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198307" y="153588"/>
            <a:ext cx="3993693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projectieeeelectrical</a:t>
            </a:r>
            <a:endParaRPr lang="en-US"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lvl="0">
              <a:lnSpc>
                <a:spcPct val="120000"/>
              </a:lnSpc>
              <a:buClr>
                <a:srgbClr val="DD5515"/>
              </a:buClr>
              <a:buSzPts val="2000"/>
            </a:pPr>
            <a:r>
              <a:rPr lang="en-US" sz="18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projectieeemechanical</a:t>
            </a:r>
            <a:endParaRPr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" name="Picture 3" descr="A picture containing indoor, floor, small, child&#10;&#10;Description generated with high confidence">
            <a:extLst>
              <a:ext uri="{FF2B5EF4-FFF2-40B4-BE49-F238E27FC236}">
                <a16:creationId xmlns:a16="http://schemas.microsoft.com/office/drawing/2014/main" id="{98956F5C-B243-43E9-A67B-4ABE6FE96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22"/>
          <a:stretch/>
        </p:blipFill>
        <p:spPr>
          <a:xfrm>
            <a:off x="7892976" y="2024328"/>
            <a:ext cx="4104124" cy="41138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A332-B130-4EE0-8CF9-50B24457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95B97-2EC2-495C-91FD-3E1610C6B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4796777" cy="4206240"/>
          </a:xfrm>
        </p:spPr>
        <p:txBody>
          <a:bodyPr/>
          <a:lstStyle/>
          <a:p>
            <a:r>
              <a:rPr lang="en-US" dirty="0"/>
              <a:t>Mechanical</a:t>
            </a:r>
          </a:p>
          <a:p>
            <a:pPr lvl="1"/>
            <a:r>
              <a:rPr lang="en-US" dirty="0"/>
              <a:t>Recently Completed</a:t>
            </a:r>
          </a:p>
          <a:p>
            <a:pPr lvl="2"/>
            <a:r>
              <a:rPr lang="en-US" dirty="0"/>
              <a:t>conceptual design</a:t>
            </a:r>
          </a:p>
          <a:p>
            <a:pPr lvl="2"/>
            <a:r>
              <a:rPr lang="en-US" dirty="0"/>
              <a:t>fixed </a:t>
            </a:r>
            <a:r>
              <a:rPr lang="en-US" dirty="0" err="1"/>
              <a:t>Taz</a:t>
            </a:r>
            <a:r>
              <a:rPr lang="en-US" dirty="0"/>
              <a:t> 3</a:t>
            </a:r>
          </a:p>
          <a:p>
            <a:pPr lvl="1"/>
            <a:r>
              <a:rPr lang="en-US" dirty="0"/>
              <a:t>In Progress</a:t>
            </a:r>
          </a:p>
          <a:p>
            <a:pPr lvl="2"/>
            <a:r>
              <a:rPr lang="en-US" dirty="0"/>
              <a:t>3D modeling of drive train</a:t>
            </a:r>
          </a:p>
          <a:p>
            <a:pPr lvl="2"/>
            <a:r>
              <a:rPr lang="en-US" dirty="0"/>
              <a:t>3D modeling of spinner mechanism</a:t>
            </a:r>
          </a:p>
          <a:p>
            <a:pPr lvl="2"/>
            <a:r>
              <a:rPr lang="en-US" dirty="0"/>
              <a:t>Selection/prototyping of wheel tread</a:t>
            </a:r>
          </a:p>
          <a:p>
            <a:pPr lvl="2"/>
            <a:r>
              <a:rPr lang="en-US" dirty="0"/>
              <a:t>Selection of motors</a:t>
            </a:r>
          </a:p>
          <a:p>
            <a:pPr lvl="1"/>
            <a:r>
              <a:rPr lang="en-US" dirty="0"/>
              <a:t>Next Steps</a:t>
            </a:r>
          </a:p>
          <a:p>
            <a:pPr lvl="2"/>
            <a:r>
              <a:rPr lang="en-US" dirty="0"/>
              <a:t>3D model electrical mounts</a:t>
            </a:r>
          </a:p>
          <a:p>
            <a:pPr lvl="2"/>
            <a:r>
              <a:rPr lang="en-US" dirty="0"/>
              <a:t>Selection of motor battery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72C58F8-4A2F-4C84-B01E-A3FB77D6AEB2}"/>
              </a:ext>
            </a:extLst>
          </p:cNvPr>
          <p:cNvSpPr txBox="1">
            <a:spLocks/>
          </p:cNvSpPr>
          <p:nvPr/>
        </p:nvSpPr>
        <p:spPr>
          <a:xfrm>
            <a:off x="6481866" y="2011680"/>
            <a:ext cx="4796777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/>
              <a:t>Electrical</a:t>
            </a:r>
          </a:p>
          <a:p>
            <a:pPr lvl="1"/>
            <a:r>
              <a:rPr lang="en-US" dirty="0"/>
              <a:t>Recently Completed</a:t>
            </a:r>
          </a:p>
          <a:p>
            <a:pPr lvl="2"/>
            <a:r>
              <a:rPr lang="en-US" dirty="0"/>
              <a:t>arena construction</a:t>
            </a:r>
          </a:p>
          <a:p>
            <a:pPr lvl="2"/>
            <a:r>
              <a:rPr lang="en-US" dirty="0"/>
              <a:t>auxiliary power</a:t>
            </a:r>
          </a:p>
          <a:p>
            <a:pPr lvl="2"/>
            <a:r>
              <a:rPr lang="en-US" dirty="0"/>
              <a:t>2D Vision processing</a:t>
            </a:r>
          </a:p>
          <a:p>
            <a:pPr lvl="2"/>
            <a:r>
              <a:rPr lang="en-US" dirty="0"/>
              <a:t>LIDAR</a:t>
            </a:r>
          </a:p>
          <a:p>
            <a:pPr lvl="1"/>
            <a:r>
              <a:rPr lang="en-US" dirty="0"/>
              <a:t>In Progress</a:t>
            </a:r>
          </a:p>
          <a:p>
            <a:pPr lvl="2"/>
            <a:r>
              <a:rPr lang="en-US" dirty="0"/>
              <a:t>Arduino motor control</a:t>
            </a:r>
          </a:p>
          <a:p>
            <a:pPr lvl="2"/>
            <a:r>
              <a:rPr lang="en-US" dirty="0"/>
              <a:t>Debris distance detection</a:t>
            </a:r>
          </a:p>
          <a:p>
            <a:pPr lvl="2"/>
            <a:r>
              <a:rPr lang="en-US" dirty="0"/>
              <a:t>LIDAR data interpretation</a:t>
            </a:r>
          </a:p>
          <a:p>
            <a:pPr lvl="1"/>
            <a:r>
              <a:rPr lang="en-US" dirty="0"/>
              <a:t>Next Steps</a:t>
            </a:r>
          </a:p>
          <a:p>
            <a:pPr lvl="2"/>
            <a:r>
              <a:rPr lang="en-US" dirty="0"/>
              <a:t>System Integration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7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3ECBAE33-BD26-4D01-B65C-893151E1B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5" t="5093" r="41845" b="1778"/>
          <a:stretch/>
        </p:blipFill>
        <p:spPr>
          <a:xfrm>
            <a:off x="2647950" y="0"/>
            <a:ext cx="6839532" cy="6858000"/>
          </a:xfrm>
          <a:prstGeom prst="rect">
            <a:avLst/>
          </a:prstGeom>
        </p:spPr>
      </p:pic>
      <p:sp>
        <p:nvSpPr>
          <p:cNvPr id="7" name="Google Shape;292;p41">
            <a:extLst>
              <a:ext uri="{FF2B5EF4-FFF2-40B4-BE49-F238E27FC236}">
                <a16:creationId xmlns:a16="http://schemas.microsoft.com/office/drawing/2014/main" id="{9FFEC69A-46E3-4AB3-9E40-6D7F3AE18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37" y="92364"/>
            <a:ext cx="2647950" cy="88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latin typeface="Corbel" panose="020B0503020204020204" pitchFamily="34" charset="0"/>
                <a:ea typeface="Corbel"/>
                <a:cs typeface="Corbel"/>
                <a:sym typeface="Corbel"/>
              </a:rPr>
              <a:t>LIDAR Map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08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(Base)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11:30 – 12:30</a:t>
            </a: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sng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strike="sngStrik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Establish autonomy with OpenCV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 add T-Shirt cannon to top</a:t>
            </a:r>
            <a:endParaRPr lang="en-US" sz="1800" b="0" i="0" u="non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  <a:hlinkClick r:id="rId5"/>
              </a:rPr>
              <a:t>https://github.com/SPARC-Auburn/MATILDA-Base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The beast in back in action">
            <a:hlinkClick r:id="" action="ppaction://media"/>
            <a:extLst>
              <a:ext uri="{FF2B5EF4-FFF2-40B4-BE49-F238E27FC236}">
                <a16:creationId xmlns:a16="http://schemas.microsoft.com/office/drawing/2014/main" id="{8C539E13-7F84-47CA-AA2A-18B8BCAAA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8173" y="1991763"/>
            <a:ext cx="3198141" cy="444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(Arm)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Thursdays  12:30 - 2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arm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https://github.com/SPARC-Auburn/MATILDA-Arm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Jones/Rice Shelley</a:t>
            </a:r>
          </a:p>
        </p:txBody>
      </p:sp>
    </p:spTree>
    <p:extLst>
      <p:ext uri="{BB962C8B-B14F-4D97-AF65-F5344CB8AC3E}">
        <p14:creationId xmlns:p14="http://schemas.microsoft.com/office/powerpoint/2010/main" val="44473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MAIL BIRD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 dirty="0"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614707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Semester Focus: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Increase safety precautions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Change from spark-gap design to solid-state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Develop MIDI-input to allow music</a:t>
            </a: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Meeting times: Thursdays @ 3:30</a:t>
            </a:r>
          </a:p>
          <a:p>
            <a:pPr marL="171450" lvl="0" indent="-137159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buFont typeface="Corbel"/>
              <a:buChar char="•"/>
              <a:defRPr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https://github.com/SPARC-Auburn/Tesla-Coil</a:t>
            </a:r>
            <a:endParaRPr lang="en-US" sz="19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1" lvl="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Neil Postal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projectteslacoil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34923" t="19018" r="27766"/>
          <a:stretch/>
        </p:blipFill>
        <p:spPr>
          <a:xfrm>
            <a:off x="6388893" y="2537149"/>
            <a:ext cx="2005013" cy="326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3F8BD-855A-4A6F-9F66-6C6470D070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94" t="10486" r="8617" b="19583"/>
          <a:stretch/>
        </p:blipFill>
        <p:spPr>
          <a:xfrm>
            <a:off x="10006012" y="4326585"/>
            <a:ext cx="2185988" cy="246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75B46-CD9F-4A76-8E94-926715BCC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87" t="10486" r="52095" b="19583"/>
          <a:stretch/>
        </p:blipFill>
        <p:spPr>
          <a:xfrm>
            <a:off x="8886824" y="1840390"/>
            <a:ext cx="1719262" cy="2486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922C3-82AB-4D49-8485-DC64A0D427FE}"/>
              </a:ext>
            </a:extLst>
          </p:cNvPr>
          <p:cNvSpPr txBox="1"/>
          <p:nvPr/>
        </p:nvSpPr>
        <p:spPr>
          <a:xfrm>
            <a:off x="10667998" y="1865498"/>
            <a:ext cx="138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5ED1F-2C85-49CF-8FA9-FD67A4E9EAE3}"/>
              </a:ext>
            </a:extLst>
          </p:cNvPr>
          <p:cNvSpPr txBox="1"/>
          <p:nvPr/>
        </p:nvSpPr>
        <p:spPr>
          <a:xfrm>
            <a:off x="7867651" y="6434138"/>
            <a:ext cx="232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Possible safety precautions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</a:p>
          <a:p>
            <a:pPr marL="17145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https://github.com/SPARC-Auburn/THAD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2050" name="Picture 2" descr="Face Recognition">
            <a:extLst>
              <a:ext uri="{FF2B5EF4-FFF2-40B4-BE49-F238E27FC236}">
                <a16:creationId xmlns:a16="http://schemas.microsoft.com/office/drawing/2014/main" id="{D218F5D4-4314-4CBE-90E6-360C3C490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0" b="13634"/>
          <a:stretch/>
        </p:blipFill>
        <p:spPr bwMode="auto">
          <a:xfrm>
            <a:off x="3782579" y="4156364"/>
            <a:ext cx="3800475" cy="206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AD">
            <a:extLst>
              <a:ext uri="{FF2B5EF4-FFF2-40B4-BE49-F238E27FC236}">
                <a16:creationId xmlns:a16="http://schemas.microsoft.com/office/drawing/2014/main" id="{969020C1-50B5-40B9-8AFE-1E5DAB452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r="16591"/>
          <a:stretch/>
        </p:blipFill>
        <p:spPr bwMode="auto">
          <a:xfrm>
            <a:off x="7811310" y="1965960"/>
            <a:ext cx="4230463" cy="37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Creality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CR10 and Lulzbot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Taz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3.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a potential requirement based on new campus 3D printing rules.</a:t>
            </a:r>
            <a:endParaRPr dirty="0"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 sz="1800" dirty="0">
              <a:latin typeface="Corbel" panose="020B0503020204020204" pitchFamily="34" charset="0"/>
            </a:endParaRPr>
          </a:p>
          <a:p>
            <a:pPr marL="171450" indent="-137160"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Github Repository:</a:t>
            </a:r>
            <a:endParaRPr lang="en-US" sz="18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hlinkClick r:id="rId3"/>
              </a:rPr>
              <a:t>https://github.com/SPARC-Auburn/Lab-Assistant-IO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-2514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Programming Languages</a:t>
            </a:r>
            <a:endParaRPr lang="en-US" sz="20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Node.JS</a:t>
            </a: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850C3-4499-440C-B1B5-C642305C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661022"/>
            <a:ext cx="12192000" cy="51969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Maker Training Session: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Arduino (Part II)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lang="en-US" sz="4000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The Possibilities with Arduino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DD5515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78DCF-779A-430D-9887-279FFF05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 Arduino?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270EE-2917-4070-B268-9B878216C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194" y="2340154"/>
            <a:ext cx="5114579" cy="3252778"/>
          </a:xfrm>
        </p:spPr>
        <p:txBody>
          <a:bodyPr/>
          <a:lstStyle/>
          <a:p>
            <a:r>
              <a:rPr lang="en-US" sz="2800" dirty="0"/>
              <a:t>Great for Rapid Prototyping</a:t>
            </a:r>
          </a:p>
          <a:p>
            <a:r>
              <a:rPr lang="en-US" sz="2800" dirty="0"/>
              <a:t>Inexpensive</a:t>
            </a:r>
          </a:p>
          <a:p>
            <a:r>
              <a:rPr lang="en-US" sz="2800" dirty="0"/>
              <a:t>Open Source Software</a:t>
            </a:r>
          </a:p>
          <a:p>
            <a:r>
              <a:rPr lang="en-US" sz="2800" dirty="0"/>
              <a:t>Easy to Learn (Abundance of Tutorials)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ED9B4-3A4C-4A72-A226-9960EED0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959" y="2037730"/>
            <a:ext cx="52482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59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C94-893E-4975-A024-0FD9D568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83D1A-DD30-4D50-95A4-81943BAB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948" y="3965555"/>
            <a:ext cx="4370702" cy="2447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804FE-A887-49E9-9305-1693100F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065" y="1340846"/>
            <a:ext cx="3160713" cy="2722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F7015-86DB-4646-8A64-052D5D01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45" y="1587260"/>
            <a:ext cx="4021020" cy="3003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65B251-1C93-46BC-B545-C569C1F06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034" y="4191902"/>
            <a:ext cx="3452910" cy="2586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B7A51C-4745-46E0-81DD-130CC1F74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778" y="1796175"/>
            <a:ext cx="3911568" cy="2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90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7A4E-88B2-4AC6-9810-30089133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Shields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FA8EE-8C8B-4EF9-901F-60C19912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5910513" cy="4206240"/>
          </a:xfrm>
        </p:spPr>
        <p:txBody>
          <a:bodyPr/>
          <a:lstStyle/>
          <a:p>
            <a:r>
              <a:rPr lang="en-US" sz="2400" dirty="0"/>
              <a:t>Adds more functionality to your Arduino</a:t>
            </a:r>
          </a:p>
          <a:p>
            <a:r>
              <a:rPr lang="en-US" sz="2400" dirty="0"/>
              <a:t>Can be easily stacked</a:t>
            </a:r>
          </a:p>
          <a:p>
            <a:r>
              <a:rPr lang="en-US" sz="2400" dirty="0"/>
              <a:t>You can make your own</a:t>
            </a:r>
          </a:p>
          <a:p>
            <a:r>
              <a:rPr lang="en-US" sz="2400" dirty="0"/>
              <a:t>Motor Control</a:t>
            </a:r>
          </a:p>
          <a:p>
            <a:r>
              <a:rPr lang="en-US" sz="2400" dirty="0" err="1"/>
              <a:t>WiFi</a:t>
            </a:r>
            <a:r>
              <a:rPr lang="en-US" sz="2400" dirty="0"/>
              <a:t>/Bluetooth</a:t>
            </a:r>
          </a:p>
          <a:p>
            <a:r>
              <a:rPr lang="en-US" sz="2400" dirty="0"/>
              <a:t>LCD Screens</a:t>
            </a:r>
          </a:p>
          <a:p>
            <a:r>
              <a:rPr lang="en-US" sz="2400" dirty="0"/>
              <a:t>RFID Readers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C7E69-5705-459A-97D1-449E9AE35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547" y="640080"/>
            <a:ext cx="3429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DBECF-8F7A-4C3E-BCF6-DFC82941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27" y="3710866"/>
            <a:ext cx="2720602" cy="2285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6B361-ED6E-4AB8-9B04-55A9C582E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529" y="3710866"/>
            <a:ext cx="2754693" cy="27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8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F253-69CE-457F-8E56-F1BE4A25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D0C65-C14A-4F4A-9E93-EA80022E0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43" y="1792936"/>
            <a:ext cx="6110796" cy="45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5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CDEF-F96C-4DA6-ABE1-16213DE6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THAD (The Helpful Automated Defender)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E3FF2-935F-4132-A24A-A36EEBEE8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59" y="2011680"/>
            <a:ext cx="5428240" cy="3053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0B8D7-24DC-4097-A001-BF509A7E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99" y="3241664"/>
            <a:ext cx="4251715" cy="31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46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FDF9-DFD4-41E5-A6ED-672A373A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A14F4-B2EA-45A6-BCBC-0C349E1D3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6712559" cy="4206240"/>
          </a:xfrm>
        </p:spPr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communcation</a:t>
            </a:r>
            <a:r>
              <a:rPr lang="en-US" dirty="0"/>
              <a:t> via Serial to the Arduino </a:t>
            </a:r>
          </a:p>
          <a:p>
            <a:r>
              <a:rPr lang="en-US" dirty="0"/>
              <a:t>Sends characters that correspond to directions</a:t>
            </a:r>
          </a:p>
          <a:p>
            <a:r>
              <a:rPr lang="en-US" dirty="0"/>
              <a:t>Turns on the respective relay from its DIO port</a:t>
            </a:r>
          </a:p>
          <a:p>
            <a:r>
              <a:rPr lang="en-US" dirty="0"/>
              <a:t>OpenCV does all the logic for which direction to go</a:t>
            </a:r>
          </a:p>
          <a:p>
            <a:pPr lvl="1"/>
            <a:r>
              <a:rPr lang="en-US" dirty="0"/>
              <a:t>Unrelated to Arduino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8E286-0273-47A6-AE8C-51CD6C89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504" y="640080"/>
            <a:ext cx="3231055" cy="32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8737-DDDA-4892-8FBE-A72BE20A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64B29-8F47-4F89-9156-BC92BD524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4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C855-94DF-45B9-A621-32D32180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 (To Arduino)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EC845-BB86-451F-9F8F-767137364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(Code Writing Demo; make THAD move)</a:t>
            </a:r>
          </a:p>
        </p:txBody>
      </p:sp>
    </p:spTree>
    <p:extLst>
      <p:ext uri="{BB962C8B-B14F-4D97-AF65-F5344CB8AC3E}">
        <p14:creationId xmlns:p14="http://schemas.microsoft.com/office/powerpoint/2010/main" val="4126963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latin typeface="Corbel" panose="020B0503020204020204" pitchFamily="34" charset="0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9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 dirty="0"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4816764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SPARC Sponsorship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B355A-D9F5-43F8-84BA-AF45F1437287}"/>
              </a:ext>
            </a:extLst>
          </p:cNvPr>
          <p:cNvSpPr txBox="1"/>
          <p:nvPr/>
        </p:nvSpPr>
        <p:spPr>
          <a:xfrm>
            <a:off x="637309" y="2096655"/>
            <a:ext cx="645621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We have been awarded a financial sponsorship of $1000.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This will help fund the IEEE robotics team and new lab supplies and equipment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Donated generously by Magna </a:t>
            </a:r>
            <a:r>
              <a:rPr lang="en-US" sz="2000" dirty="0" err="1">
                <a:solidFill>
                  <a:schemeClr val="bg1"/>
                </a:solidFill>
                <a:latin typeface="Corbel"/>
                <a:sym typeface="Corbel"/>
              </a:rPr>
              <a:t>Decostar</a:t>
            </a: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 Industries Inc.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They are based in Carrollton, GA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orbel"/>
                <a:sym typeface="Corbel"/>
              </a:rPr>
              <a:t>Decostar</a:t>
            </a:r>
            <a:r>
              <a:rPr lang="en-US" sz="2000" dirty="0">
                <a:solidFill>
                  <a:schemeClr val="bg1"/>
                </a:solidFill>
                <a:latin typeface="Corbel"/>
                <a:sym typeface="Corbel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rbel"/>
              </a:rPr>
              <a:t>manufactures and paints automotive front and rear fascia and bumpers for Mercedes, BMW, Nissan and Volkswagen (Pattillo Construction).</a:t>
            </a:r>
            <a:endParaRPr lang="en-US" sz="2000" dirty="0">
              <a:solidFill>
                <a:schemeClr val="bg1"/>
              </a:solidFill>
              <a:latin typeface="Corbel"/>
              <a:sym typeface="Corbel"/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magna decostar">
            <a:extLst>
              <a:ext uri="{FF2B5EF4-FFF2-40B4-BE49-F238E27FC236}">
                <a16:creationId xmlns:a16="http://schemas.microsoft.com/office/drawing/2014/main" id="{F9315E38-C6B3-447B-B401-0B3BADE6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23" y="426461"/>
            <a:ext cx="4762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818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1A27B7-AF9D-4AFF-9A6F-874AF9272B23}"/>
              </a:ext>
            </a:extLst>
          </p:cNvPr>
          <p:cNvSpPr/>
          <p:nvPr/>
        </p:nvSpPr>
        <p:spPr>
          <a:xfrm>
            <a:off x="5577723" y="69273"/>
            <a:ext cx="6622473" cy="6788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4816764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Spring 2018 Leadership Positions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60" y="2051554"/>
            <a:ext cx="4960968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4"/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President: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Leads meetings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Reserves meeting rooms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Meets with the faculty advisor monthly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Sends out weekly newsletter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Maintains organization documentation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sets up meeting special topics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Vice President: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Functions as secretary/treasurer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Fills in for president when needed.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Ensures meeting attendance is recorded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reviews weekly newsletter sent by president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Manages organization finances and purchases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Coordinates occasional food at meetings</a:t>
            </a:r>
          </a:p>
          <a:p>
            <a:pPr lvl="3"/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6" name="Google Shape;312;p43">
            <a:extLst>
              <a:ext uri="{FF2B5EF4-FFF2-40B4-BE49-F238E27FC236}">
                <a16:creationId xmlns:a16="http://schemas.microsoft.com/office/drawing/2014/main" id="{0E946ADE-ACF8-49E7-8D5F-EDE0D6AB12D5}"/>
              </a:ext>
            </a:extLst>
          </p:cNvPr>
          <p:cNvSpPr txBox="1"/>
          <p:nvPr/>
        </p:nvSpPr>
        <p:spPr>
          <a:xfrm>
            <a:off x="5810422" y="398500"/>
            <a:ext cx="6453681" cy="588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Projects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Keeps up with status of different projects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leads project open forum at meetings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assigns project leads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ensures projects will meet deadlines set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helps connect project leads with university, college, and department resources</a:t>
            </a:r>
          </a:p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Lab Operations: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Keeps lab running smoothly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Identifies equipment needs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Maintains 3D printers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Organizes lab cleanup days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Ensures project and parts storage is well organized</a:t>
            </a:r>
          </a:p>
          <a:p>
            <a:r>
              <a:rPr lang="en-US" sz="1800" dirty="0">
                <a:solidFill>
                  <a:srgbClr val="FFFFFF"/>
                </a:solidFill>
                <a:latin typeface="Corbel"/>
              </a:rPr>
              <a:t>Director of Public Relations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manages advertisements: website, flyers, white board announcements, etc.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manages outreach events: E-Day, robotics team mentoring, volunteer opportunities, demonstration tables, SCORE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helps SPARC obtain sponsorships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</a:rPr>
              <a:t>Attends e-council meetings and notifies other officers of notable topics (free Chick Fil A)</a:t>
            </a:r>
          </a:p>
        </p:txBody>
      </p:sp>
    </p:spTree>
    <p:extLst>
      <p:ext uri="{BB962C8B-B14F-4D97-AF65-F5344CB8AC3E}">
        <p14:creationId xmlns:p14="http://schemas.microsoft.com/office/powerpoint/2010/main" val="2286503793"/>
      </p:ext>
    </p:extLst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1392</Words>
  <Application>Microsoft Office PowerPoint</Application>
  <PresentationFormat>Widescreen</PresentationFormat>
  <Paragraphs>277</Paragraphs>
  <Slides>35</Slides>
  <Notes>24</Notes>
  <HiddenSlides>7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Noto Sans Symbols</vt:lpstr>
      <vt:lpstr>Arial</vt:lpstr>
      <vt:lpstr>Calibri Light</vt:lpstr>
      <vt:lpstr>Calibri</vt:lpstr>
      <vt:lpstr>Corbel</vt:lpstr>
      <vt:lpstr>Banded</vt:lpstr>
      <vt:lpstr>Banded</vt:lpstr>
      <vt:lpstr>1_Banded</vt:lpstr>
      <vt:lpstr>Office Theme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SPARC Sponsorship</vt:lpstr>
      <vt:lpstr>Spring 2018 Leadership Positions</vt:lpstr>
      <vt:lpstr>QUESTIONS?</vt:lpstr>
      <vt:lpstr>OUTREACH AND RECRUITMENT</vt:lpstr>
      <vt:lpstr>UPCOMING EVENTS</vt:lpstr>
      <vt:lpstr>PROJECT OPEN FORUM</vt:lpstr>
      <vt:lpstr>MAJOR PROJECT:  IEEE SOUTHEAST CON</vt:lpstr>
      <vt:lpstr>Status Updates</vt:lpstr>
      <vt:lpstr>LIDAR Map</vt:lpstr>
      <vt:lpstr>MAJOR PROJECT:  MATILDA (Base)</vt:lpstr>
      <vt:lpstr>MAJOR PROJECT:  MATILDA (Arm)</vt:lpstr>
      <vt:lpstr>MAJOR PROJECT:  MAIL BIRD</vt:lpstr>
      <vt:lpstr>SIDE PROJECT:  MUSICAL TESLA COIL</vt:lpstr>
      <vt:lpstr>SIDE PROJECT:  The Helpful Automated Defender (THAD)</vt:lpstr>
      <vt:lpstr>SIDE PROJECT:  3D PRINT ENCLOSURE</vt:lpstr>
      <vt:lpstr>SIDE PROJECT:  LAB ASSISTANT</vt:lpstr>
      <vt:lpstr>Meeting Schedule</vt:lpstr>
      <vt:lpstr>PROJECT IDEAS?</vt:lpstr>
      <vt:lpstr>Maker Training Session:</vt:lpstr>
      <vt:lpstr>Why an Arduino?</vt:lpstr>
      <vt:lpstr>Some Example Applications</vt:lpstr>
      <vt:lpstr>Arduino Shields </vt:lpstr>
      <vt:lpstr>RFID Demo</vt:lpstr>
      <vt:lpstr>THAD (The Helpful Automated Defender)</vt:lpstr>
      <vt:lpstr>How It Works</vt:lpstr>
      <vt:lpstr>THAD Demo</vt:lpstr>
      <vt:lpstr>Serial Communication (To Arduino)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51</cp:revision>
  <dcterms:created xsi:type="dcterms:W3CDTF">2018-09-18T02:28:18Z</dcterms:created>
  <dcterms:modified xsi:type="dcterms:W3CDTF">2018-10-31T23:37:01Z</dcterms:modified>
</cp:coreProperties>
</file>